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</p:sldIdLst>
  <p:sldSz cx="26212800" cy="14630400"/>
  <p:notesSz cx="6858000" cy="9144000"/>
  <p:embeddedFontLst>
    <p:embeddedFont>
      <p:font typeface="Barlow Bold" charset="1" panose="00000800000000000000"/>
      <p:regular r:id="rId9"/>
    </p:embeddedFont>
    <p:embeddedFont>
      <p:font typeface="Helvetica World" charset="1" panose="020B0500040000020004"/>
      <p:regular r:id="rId10"/>
    </p:embeddedFont>
    <p:embeddedFont>
      <p:font typeface="Barlow Medium" charset="1" panose="00000600000000000000"/>
      <p:regular r:id="rId11"/>
    </p:embeddedFont>
    <p:embeddedFont>
      <p:font typeface="Courier Prime" charset="1" panose="00000509000000000000"/>
      <p:regular r:id="rId12"/>
    </p:embeddedFont>
    <p:embeddedFont>
      <p:font typeface="Roboto" charset="1" panose="02000000000000000000"/>
      <p:regular r:id="rId13"/>
    </p:embeddedFont>
    <p:embeddedFont>
      <p:font typeface="Kollektif" charset="1" panose="020B0604020101010102"/>
      <p:regular r:id="rId14"/>
    </p:embeddedFont>
    <p:embeddedFont>
      <p:font typeface="Roboto Condensed" charset="1" panose="0200000000000000000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fonts/font9.fntdata" Type="http://schemas.openxmlformats.org/officeDocument/2006/relationships/font"/></Relationships>
</file>

<file path=ppt/media/image1.png>
</file>

<file path=ppt/media/image2.png>
</file>

<file path=ppt/media/image3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26223271" cy="14630400"/>
          </a:xfrm>
          <a:custGeom>
            <a:avLst/>
            <a:gdLst/>
            <a:ahLst/>
            <a:cxnLst/>
            <a:rect r="r" b="b" t="t" l="l"/>
            <a:pathLst>
              <a:path h="14630400" w="26223271">
                <a:moveTo>
                  <a:pt x="0" y="0"/>
                </a:moveTo>
                <a:lnTo>
                  <a:pt x="26223271" y="0"/>
                </a:lnTo>
                <a:lnTo>
                  <a:pt x="26223271" y="14630400"/>
                </a:lnTo>
                <a:lnTo>
                  <a:pt x="0" y="146304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217821" y="550562"/>
            <a:ext cx="19754850" cy="9449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65"/>
              </a:lnSpc>
            </a:pPr>
            <a:r>
              <a:rPr lang="en-US" sz="5547">
                <a:solidFill>
                  <a:srgbClr val="1A2C45"/>
                </a:solidFill>
                <a:latin typeface="Barlow Bold"/>
                <a:ea typeface="Barlow Bold"/>
                <a:cs typeface="Barlow Bold"/>
                <a:sym typeface="Barlow Bold"/>
              </a:rPr>
              <a:t>The Human Vector: Cognitive Warfare &amp; Authentication Bypass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9448074" y="2135563"/>
            <a:ext cx="7523798" cy="6384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37"/>
              </a:lnSpc>
            </a:pPr>
            <a:r>
              <a:rPr lang="en-US" sz="3741">
                <a:solidFill>
                  <a:srgbClr val="34668B"/>
                </a:solidFill>
                <a:latin typeface="Barlow Bold"/>
                <a:ea typeface="Barlow Bold"/>
                <a:cs typeface="Barlow Bold"/>
                <a:sym typeface="Barlow Bold"/>
              </a:rPr>
              <a:t>The New Wave of Cognitive Attacks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371376" y="2920442"/>
            <a:ext cx="190500" cy="2401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86"/>
              </a:lnSpc>
            </a:pPr>
            <a:r>
              <a:rPr lang="en-US" sz="1419">
                <a:solidFill>
                  <a:srgbClr val="C9E5E9"/>
                </a:solidFill>
                <a:latin typeface="Barlow Bold"/>
                <a:ea typeface="Barlow Bold"/>
                <a:cs typeface="Barlow Bold"/>
                <a:sym typeface="Barlow Bold"/>
              </a:rPr>
              <a:t>Al</a:t>
            </a:r>
          </a:p>
        </p:txBody>
      </p:sp>
      <p:sp>
        <p:nvSpPr>
          <p:cNvPr name="TextBox 6" id="6"/>
          <p:cNvSpPr txBox="true"/>
          <p:nvPr/>
        </p:nvSpPr>
        <p:spPr>
          <a:xfrm rot="190789">
            <a:off x="2358520" y="3233063"/>
            <a:ext cx="200025" cy="13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83"/>
              </a:lnSpc>
            </a:pPr>
            <a:r>
              <a:rPr lang="en-US" sz="774">
                <a:solidFill>
                  <a:srgbClr val="90B3C6"/>
                </a:solidFill>
                <a:latin typeface="Barlow Bold"/>
                <a:ea typeface="Barlow Bold"/>
                <a:cs typeface="Barlow Bold"/>
                <a:sym typeface="Barlow Bold"/>
              </a:rPr>
              <a:t>THE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2438485" y="2962734"/>
            <a:ext cx="276225" cy="13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83"/>
              </a:lnSpc>
            </a:pPr>
            <a:r>
              <a:rPr lang="en-US" sz="774">
                <a:solidFill>
                  <a:srgbClr val="5F676B"/>
                </a:solidFill>
                <a:latin typeface="Barlow Bold"/>
                <a:ea typeface="Barlow Bold"/>
                <a:cs typeface="Barlow Bold"/>
                <a:sym typeface="Barlow Bold"/>
              </a:rPr>
              <a:t>Wolot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2289517" y="4044040"/>
            <a:ext cx="590550" cy="13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83"/>
              </a:lnSpc>
            </a:pPr>
            <a:r>
              <a:rPr lang="en-US" sz="774">
                <a:solidFill>
                  <a:srgbClr val="35393F"/>
                </a:solidFill>
                <a:latin typeface="Barlow Bold"/>
                <a:ea typeface="Barlow Bold"/>
                <a:cs typeface="Barlow Bold"/>
                <a:sym typeface="Barlow Bold"/>
              </a:rPr>
              <a:t>Were Refund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2275230" y="4237974"/>
            <a:ext cx="619125" cy="2339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06"/>
              </a:lnSpc>
            </a:pPr>
            <a:r>
              <a:rPr lang="en-US" sz="1290">
                <a:solidFill>
                  <a:srgbClr val="35393F"/>
                </a:solidFill>
                <a:latin typeface="Barlow Bold"/>
                <a:ea typeface="Barlow Bold"/>
                <a:cs typeface="Barlow Bold"/>
                <a:sym typeface="Barlow Bold"/>
              </a:rPr>
              <a:t>HT 2028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2263603" y="4493251"/>
            <a:ext cx="609600" cy="2401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86"/>
              </a:lnSpc>
            </a:pPr>
            <a:r>
              <a:rPr lang="en-US" sz="1419">
                <a:solidFill>
                  <a:srgbClr val="35393F"/>
                </a:solidFill>
                <a:latin typeface="Barlow Bold"/>
                <a:ea typeface="Barlow Bold"/>
                <a:cs typeface="Barlow Bold"/>
                <a:sym typeface="Barlow Bold"/>
              </a:rPr>
              <a:t>Launch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513284" y="6245136"/>
            <a:ext cx="1247775" cy="837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62"/>
              </a:lnSpc>
            </a:pPr>
            <a:r>
              <a:rPr lang="en-US" sz="4902">
                <a:solidFill>
                  <a:srgbClr val="D57549"/>
                </a:solidFill>
                <a:latin typeface="Barlow Bold"/>
                <a:ea typeface="Barlow Bold"/>
                <a:cs typeface="Barlow Bold"/>
                <a:sym typeface="Barlow Bold"/>
              </a:rPr>
              <a:t>43%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321668" y="5663332"/>
            <a:ext cx="1990725" cy="3065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8"/>
              </a:lnSpc>
            </a:pPr>
            <a:r>
              <a:rPr lang="en-US" sz="1806">
                <a:solidFill>
                  <a:srgbClr val="F8DBC1"/>
                </a:solidFill>
                <a:latin typeface="Barlow Bold"/>
                <a:ea typeface="Barlow Bold"/>
                <a:cs typeface="Barlow Bold"/>
                <a:sym typeface="Barlow Bold"/>
              </a:rPr>
              <a:t>AI IMPERSONATION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083791" y="6254908"/>
            <a:ext cx="5400675" cy="1361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70"/>
              </a:lnSpc>
            </a:pPr>
            <a:r>
              <a:rPr lang="en-US" sz="2057">
                <a:solidFill>
                  <a:srgbClr val="35393F"/>
                </a:solidFill>
                <a:latin typeface="Barlow Bold"/>
                <a:ea typeface="Barlow Bold"/>
                <a:cs typeface="Barlow Bold"/>
                <a:sym typeface="Barlow Bold"/>
              </a:rPr>
              <a:t>of Businesses Hit by</a:t>
            </a:r>
          </a:p>
          <a:p>
            <a:pPr algn="ctr">
              <a:lnSpc>
                <a:spcPts val="2770"/>
              </a:lnSpc>
            </a:pPr>
            <a:r>
              <a:rPr lang="en-US" sz="2057">
                <a:solidFill>
                  <a:srgbClr val="35393F"/>
                </a:solidFill>
                <a:latin typeface="Barlow Bold"/>
                <a:ea typeface="Barlow Bold"/>
                <a:cs typeface="Barlow Bold"/>
                <a:sym typeface="Barlow Bold"/>
              </a:rPr>
              <a:t>Deepfake Financial Scams</a:t>
            </a:r>
          </a:p>
          <a:p>
            <a:pPr algn="ctr">
              <a:lnSpc>
                <a:spcPts val="2770"/>
              </a:lnSpc>
            </a:pPr>
            <a:r>
              <a:rPr lang="en-US" sz="2057">
                <a:solidFill>
                  <a:srgbClr val="35393F"/>
                </a:solidFill>
                <a:latin typeface="Barlow Bold"/>
                <a:ea typeface="Barlow Bold"/>
                <a:cs typeface="Barlow Bold"/>
                <a:sym typeface="Barlow Bold"/>
              </a:rPr>
              <a:t>Fraudsters use C-suite audio impersonation to</a:t>
            </a:r>
          </a:p>
          <a:p>
            <a:pPr algn="ctr">
              <a:lnSpc>
                <a:spcPts val="2770"/>
              </a:lnSpc>
            </a:pPr>
            <a:r>
              <a:rPr lang="en-US" sz="2057">
                <a:solidFill>
                  <a:srgbClr val="35393F"/>
                </a:solidFill>
                <a:latin typeface="Barlow Bold"/>
                <a:ea typeface="Barlow Bold"/>
                <a:cs typeface="Barlow Bold"/>
                <a:sym typeface="Barlow Bold"/>
              </a:rPr>
              <a:t>authorize fraudulent fund transfers.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5658115" y="6267354"/>
            <a:ext cx="3527941" cy="16570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8"/>
              </a:lnSpc>
            </a:pPr>
            <a:r>
              <a:rPr lang="en-US" sz="1969">
                <a:solidFill>
                  <a:srgbClr val="35393F"/>
                </a:solidFill>
                <a:latin typeface="Barlow Bold"/>
                <a:ea typeface="Barlow Bold"/>
                <a:cs typeface="Barlow Bold"/>
                <a:sym typeface="Barlow Bold"/>
              </a:rPr>
              <a:t>Al Predator Swarms</a:t>
            </a:r>
          </a:p>
          <a:p>
            <a:pPr algn="ctr">
              <a:lnSpc>
                <a:spcPts val="2668"/>
              </a:lnSpc>
            </a:pPr>
            <a:r>
              <a:rPr lang="en-US" sz="1969">
                <a:solidFill>
                  <a:srgbClr val="35393F"/>
                </a:solidFill>
                <a:latin typeface="Barlow Bold"/>
                <a:ea typeface="Barlow Bold"/>
                <a:cs typeface="Barlow Bold"/>
                <a:sym typeface="Barlow Bold"/>
              </a:rPr>
              <a:t>Overwhelm Defenses</a:t>
            </a:r>
          </a:p>
          <a:p>
            <a:pPr algn="ctr">
              <a:lnSpc>
                <a:spcPts val="2668"/>
              </a:lnSpc>
            </a:pPr>
            <a:r>
              <a:rPr lang="en-US" sz="1969">
                <a:solidFill>
                  <a:srgbClr val="35393F"/>
                </a:solidFill>
                <a:latin typeface="Barlow Bold"/>
                <a:ea typeface="Barlow Bold"/>
                <a:cs typeface="Barlow Bold"/>
                <a:sym typeface="Barlow Bold"/>
              </a:rPr>
              <a:t>Agentic Al can send over 10,000</a:t>
            </a:r>
          </a:p>
          <a:p>
            <a:pPr algn="ctr">
              <a:lnSpc>
                <a:spcPts val="2668"/>
              </a:lnSpc>
            </a:pPr>
            <a:r>
              <a:rPr lang="en-US" sz="1969">
                <a:solidFill>
                  <a:srgbClr val="35393F"/>
                </a:solidFill>
                <a:latin typeface="Barlow Bold"/>
                <a:ea typeface="Barlow Bold"/>
                <a:cs typeface="Barlow Bold"/>
                <a:sym typeface="Barlow Bold"/>
              </a:rPr>
              <a:t>unique, context-aware phishing</a:t>
            </a:r>
          </a:p>
          <a:p>
            <a:pPr algn="ctr">
              <a:lnSpc>
                <a:spcPts val="2621"/>
              </a:lnSpc>
            </a:pPr>
            <a:r>
              <a:rPr lang="en-US" sz="1935">
                <a:solidFill>
                  <a:srgbClr val="35393F"/>
                </a:solidFill>
                <a:latin typeface="Barlow Bold"/>
                <a:ea typeface="Barlow Bold"/>
                <a:cs typeface="Barlow Bold"/>
                <a:sym typeface="Barlow Bold"/>
              </a:rPr>
              <a:t>emalls per second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700877" y="8403557"/>
            <a:ext cx="10887075" cy="572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95"/>
              </a:lnSpc>
            </a:pPr>
            <a:r>
              <a:rPr lang="en-US" sz="3354">
                <a:solidFill>
                  <a:srgbClr val="345F7C"/>
                </a:solidFill>
                <a:latin typeface="Barlow Bold"/>
                <a:ea typeface="Barlow Bold"/>
                <a:cs typeface="Barlow Bold"/>
                <a:sym typeface="Barlow Bold"/>
              </a:rPr>
              <a:t>Bypassing Modern Defenses: The FIDO Downgrade Attack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0183739" y="6256938"/>
            <a:ext cx="4982409" cy="16948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19"/>
              </a:lnSpc>
            </a:pPr>
            <a:r>
              <a:rPr lang="en-US" sz="2154">
                <a:solidFill>
                  <a:srgbClr val="35393F"/>
                </a:solidFill>
                <a:latin typeface="Barlow Bold"/>
                <a:ea typeface="Barlow Bold"/>
                <a:cs typeface="Barlow Bold"/>
                <a:sym typeface="Barlow Bold"/>
              </a:rPr>
              <a:t>"Wero Refund" Scams</a:t>
            </a:r>
          </a:p>
          <a:p>
            <a:pPr algn="ctr">
              <a:lnSpc>
                <a:spcPts val="2819"/>
              </a:lnSpc>
            </a:pPr>
            <a:r>
              <a:rPr lang="en-US" sz="2154">
                <a:solidFill>
                  <a:srgbClr val="35393F"/>
                </a:solidFill>
                <a:latin typeface="Barlow Bold"/>
                <a:ea typeface="Barlow Bold"/>
                <a:cs typeface="Barlow Bold"/>
                <a:sym typeface="Barlow Bold"/>
              </a:rPr>
              <a:t>Target H1 2026 Launch</a:t>
            </a:r>
          </a:p>
          <a:p>
            <a:pPr algn="ctr">
              <a:lnSpc>
                <a:spcPts val="2819"/>
              </a:lnSpc>
            </a:pPr>
            <a:r>
              <a:rPr lang="en-US" sz="2154">
                <a:solidFill>
                  <a:srgbClr val="35393F"/>
                </a:solidFill>
                <a:latin typeface="Barlow Bold"/>
                <a:ea typeface="Barlow Bold"/>
                <a:cs typeface="Barlow Bold"/>
                <a:sym typeface="Barlow Bold"/>
              </a:rPr>
              <a:t>Fraudsters are exploiting the irreversible</a:t>
            </a:r>
          </a:p>
          <a:p>
            <a:pPr algn="ctr">
              <a:lnSpc>
                <a:spcPts val="2364"/>
              </a:lnSpc>
            </a:pPr>
            <a:r>
              <a:rPr lang="en-US" sz="1806">
                <a:solidFill>
                  <a:srgbClr val="35393F"/>
                </a:solidFill>
                <a:latin typeface="Barlow Bold"/>
                <a:ea typeface="Barlow Bold"/>
                <a:cs typeface="Barlow Bold"/>
                <a:sym typeface="Barlow Bold"/>
              </a:rPr>
              <a:t>nature of instant payments with new</a:t>
            </a:r>
          </a:p>
          <a:p>
            <a:pPr algn="ctr">
              <a:lnSpc>
                <a:spcPts val="2701"/>
              </a:lnSpc>
            </a:pPr>
            <a:r>
              <a:rPr lang="en-US" sz="2064">
                <a:solidFill>
                  <a:srgbClr val="35393F"/>
                </a:solidFill>
                <a:latin typeface="Barlow Bold"/>
                <a:ea typeface="Barlow Bold"/>
                <a:cs typeface="Barlow Bold"/>
                <a:sym typeface="Barlow Bold"/>
              </a:rPr>
              <a:t>social engineering tactics.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5066227" y="10204208"/>
            <a:ext cx="1171575" cy="1738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44"/>
              </a:lnSpc>
            </a:pPr>
            <a:r>
              <a:rPr lang="en-US" sz="1032">
                <a:solidFill>
                  <a:srgbClr val="5D5E61"/>
                </a:solidFill>
                <a:latin typeface="Barlow Bold"/>
                <a:ea typeface="Barlow Bold"/>
                <a:cs typeface="Barlow Bold"/>
                <a:sym typeface="Barlow Bold"/>
              </a:rPr>
              <a:t>Try another options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5171692" y="10482726"/>
            <a:ext cx="600075" cy="1738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44"/>
              </a:lnSpc>
            </a:pPr>
            <a:r>
              <a:rPr lang="en-US" sz="1032">
                <a:solidFill>
                  <a:srgbClr val="35393F"/>
                </a:solidFill>
                <a:latin typeface="Barlow Bold"/>
                <a:ea typeface="Barlow Bold"/>
                <a:cs typeface="Barlow Bold"/>
                <a:sym typeface="Barlow Bold"/>
              </a:rPr>
              <a:t>SMS Code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5105313" y="10817253"/>
            <a:ext cx="1257300" cy="1991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25"/>
              </a:lnSpc>
            </a:pPr>
            <a:r>
              <a:rPr lang="en-US" sz="1161">
                <a:solidFill>
                  <a:srgbClr val="35393F"/>
                </a:solidFill>
                <a:latin typeface="Barlow Bold"/>
                <a:ea typeface="Barlow Bold"/>
                <a:cs typeface="Barlow Bold"/>
                <a:sym typeface="Barlow Bold"/>
              </a:rPr>
              <a:t>Security Questions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5100895" y="11210456"/>
            <a:ext cx="1085850" cy="1991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25"/>
              </a:lnSpc>
            </a:pPr>
            <a:r>
              <a:rPr lang="en-US" sz="1161">
                <a:solidFill>
                  <a:srgbClr val="EABD9B"/>
                </a:solidFill>
                <a:latin typeface="Barlow Bold"/>
                <a:ea typeface="Barlow Bold"/>
                <a:cs typeface="Barlow Bold"/>
                <a:sym typeface="Barlow Bold"/>
              </a:rPr>
              <a:t>Try Attacay way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0203628" y="9991224"/>
            <a:ext cx="419100" cy="13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83"/>
              </a:lnSpc>
            </a:pPr>
            <a:r>
              <a:rPr lang="en-US" sz="774">
                <a:solidFill>
                  <a:srgbClr val="35393F"/>
                </a:solidFill>
                <a:latin typeface="Barlow Bold"/>
                <a:ea typeface="Barlow Bold"/>
                <a:cs typeface="Barlow Bold"/>
                <a:sym typeface="Barlow Bold"/>
              </a:rPr>
              <a:t>HUE ceer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20149910" y="10155058"/>
            <a:ext cx="542925" cy="1485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64"/>
              </a:lnSpc>
            </a:pPr>
            <a:r>
              <a:rPr lang="en-US" sz="903">
                <a:solidFill>
                  <a:srgbClr val="35393F"/>
                </a:solidFill>
                <a:latin typeface="Barlow Bold"/>
                <a:ea typeface="Barlow Bold"/>
                <a:cs typeface="Barlow Bold"/>
                <a:sym typeface="Barlow Bold"/>
              </a:rPr>
              <a:t>SMS CODE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20796180" y="10888120"/>
            <a:ext cx="676275" cy="286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61"/>
              </a:lnSpc>
            </a:pPr>
            <a:r>
              <a:rPr lang="en-US" sz="1032">
                <a:solidFill>
                  <a:srgbClr val="35393F"/>
                </a:solidFill>
                <a:latin typeface="Barlow Bold"/>
                <a:ea typeface="Barlow Bold"/>
                <a:cs typeface="Barlow Bold"/>
                <a:sym typeface="Barlow Bold"/>
              </a:rPr>
              <a:t>Login</a:t>
            </a:r>
          </a:p>
          <a:p>
            <a:pPr algn="ctr">
              <a:lnSpc>
                <a:spcPts val="1161"/>
              </a:lnSpc>
            </a:pPr>
            <a:r>
              <a:rPr lang="en-US" sz="1032">
                <a:solidFill>
                  <a:srgbClr val="35393F"/>
                </a:solidFill>
                <a:latin typeface="Barlow Bold"/>
                <a:ea typeface="Barlow Bold"/>
                <a:cs typeface="Barlow Bold"/>
                <a:sym typeface="Barlow Bold"/>
              </a:rPr>
              <a:t>Successful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3781269" y="11976285"/>
            <a:ext cx="4057650" cy="9247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8"/>
              </a:lnSpc>
            </a:pPr>
            <a:r>
              <a:rPr lang="en-US" sz="2580">
                <a:solidFill>
                  <a:srgbClr val="35393F"/>
                </a:solidFill>
                <a:latin typeface="Barlow Bold"/>
                <a:ea typeface="Barlow Bold"/>
                <a:cs typeface="Barlow Bold"/>
                <a:sym typeface="Barlow Bold"/>
              </a:rPr>
              <a:t>1. Legitimate Login Attempt</a:t>
            </a:r>
          </a:p>
          <a:p>
            <a:pPr algn="ctr">
              <a:lnSpc>
                <a:spcPts val="2161"/>
              </a:lnSpc>
            </a:pPr>
            <a:r>
              <a:rPr lang="en-US" sz="1806">
                <a:solidFill>
                  <a:srgbClr val="35393F"/>
                </a:solidFill>
                <a:latin typeface="Barlow Bold"/>
                <a:ea typeface="Barlow Bold"/>
                <a:cs typeface="Barlow Bold"/>
                <a:sym typeface="Barlow Bold"/>
              </a:rPr>
              <a:t>A user initiates a login using a secure,</a:t>
            </a:r>
          </a:p>
          <a:p>
            <a:pPr algn="ctr">
              <a:lnSpc>
                <a:spcPts val="2166"/>
              </a:lnSpc>
            </a:pPr>
            <a:r>
              <a:rPr lang="en-US" sz="1809" spc="7">
                <a:solidFill>
                  <a:srgbClr val="35393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phishing-resistant Passkey.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8576035" y="11960844"/>
            <a:ext cx="4597598" cy="9330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20"/>
              </a:lnSpc>
            </a:pPr>
            <a:r>
              <a:rPr lang="en-US" sz="2064">
                <a:solidFill>
                  <a:srgbClr val="35393F"/>
                </a:solidFill>
                <a:latin typeface="Barlow Bold"/>
                <a:ea typeface="Barlow Bold"/>
                <a:cs typeface="Barlow Bold"/>
                <a:sym typeface="Barlow Bold"/>
              </a:rPr>
              <a:t>2. Attacker Intervention</a:t>
            </a:r>
          </a:p>
          <a:p>
            <a:pPr algn="ctr">
              <a:lnSpc>
                <a:spcPts val="2372"/>
              </a:lnSpc>
            </a:pPr>
            <a:r>
              <a:rPr lang="en-US" sz="1799" spc="16">
                <a:solidFill>
                  <a:srgbClr val="35393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The attacker intentionally blocks the Passkey</a:t>
            </a:r>
          </a:p>
          <a:p>
            <a:pPr algn="ctr">
              <a:lnSpc>
                <a:spcPts val="2380"/>
              </a:lnSpc>
            </a:pPr>
            <a:r>
              <a:rPr lang="en-US" sz="1806">
                <a:solidFill>
                  <a:srgbClr val="35393F"/>
                </a:solidFill>
                <a:latin typeface="Barlow Bold"/>
                <a:ea typeface="Barlow Bold"/>
                <a:cs typeface="Barlow Bold"/>
                <a:sym typeface="Barlow Bold"/>
              </a:rPr>
              <a:t>authentication path, causing it to fail.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3282982" y="11931326"/>
            <a:ext cx="4705350" cy="958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99"/>
              </a:lnSpc>
            </a:pPr>
            <a:r>
              <a:rPr lang="en-US" sz="2193">
                <a:solidFill>
                  <a:srgbClr val="35393F"/>
                </a:solidFill>
                <a:latin typeface="Barlow Bold"/>
                <a:ea typeface="Barlow Bold"/>
                <a:cs typeface="Barlow Bold"/>
                <a:sym typeface="Barlow Bold"/>
              </a:rPr>
              <a:t>3. System Offers Fallback</a:t>
            </a:r>
          </a:p>
          <a:p>
            <a:pPr algn="ctr">
              <a:lnSpc>
                <a:spcPts val="2217"/>
              </a:lnSpc>
            </a:pPr>
            <a:r>
              <a:rPr lang="en-US" sz="1677">
                <a:solidFill>
                  <a:srgbClr val="35393F"/>
                </a:solidFill>
                <a:latin typeface="Barlow Medium"/>
                <a:ea typeface="Barlow Medium"/>
                <a:cs typeface="Barlow Medium"/>
                <a:sym typeface="Barlow Medium"/>
              </a:rPr>
              <a:t>The service prompts the user to "Try</a:t>
            </a:r>
          </a:p>
          <a:p>
            <a:pPr algn="ctr">
              <a:lnSpc>
                <a:spcPts val="2558"/>
              </a:lnSpc>
            </a:pPr>
            <a:r>
              <a:rPr lang="en-US" sz="1935">
                <a:solidFill>
                  <a:srgbClr val="35393F"/>
                </a:solidFill>
                <a:latin typeface="Barlow Bold"/>
                <a:ea typeface="Barlow Bold"/>
                <a:cs typeface="Barlow Bold"/>
                <a:sym typeface="Barlow Bold"/>
              </a:rPr>
              <a:t>another way," offering less secure options.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9649686" y="13198671"/>
            <a:ext cx="7772400" cy="5562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15"/>
              </a:lnSpc>
            </a:pPr>
            <a:r>
              <a:rPr lang="en-US" sz="3225">
                <a:solidFill>
                  <a:srgbClr val="35393F"/>
                </a:solidFill>
                <a:latin typeface="Barlow Bold"/>
                <a:ea typeface="Barlow Bold"/>
                <a:cs typeface="Barlow Bold"/>
                <a:sym typeface="Barlow Bold"/>
              </a:rPr>
              <a:t>Renders "Phishing-Resistant" MFA Useless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7805460" y="11923271"/>
            <a:ext cx="5381625" cy="963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7"/>
              </a:lnSpc>
            </a:pPr>
            <a:r>
              <a:rPr lang="en-US" sz="2322">
                <a:solidFill>
                  <a:srgbClr val="35393F"/>
                </a:solidFill>
                <a:latin typeface="Barlow Bold"/>
                <a:ea typeface="Barlow Bold"/>
                <a:cs typeface="Barlow Bold"/>
                <a:sym typeface="Barlow Bold"/>
              </a:rPr>
              <a:t>4. Fallback Exploited</a:t>
            </a:r>
          </a:p>
          <a:p>
            <a:pPr algn="ctr">
              <a:lnSpc>
                <a:spcPts val="2091"/>
              </a:lnSpc>
            </a:pPr>
            <a:r>
              <a:rPr lang="en-US" sz="1567" spc="-106">
                <a:solidFill>
                  <a:srgbClr val="35393F"/>
                </a:solidFill>
                <a:latin typeface="Courier Prime"/>
                <a:ea typeface="Courier Prime"/>
                <a:cs typeface="Courier Prime"/>
                <a:sym typeface="Courier Prime"/>
              </a:rPr>
              <a:t>The user selects a weaker method like SMS,</a:t>
            </a:r>
          </a:p>
          <a:p>
            <a:pPr algn="ctr">
              <a:lnSpc>
                <a:spcPts val="2581"/>
              </a:lnSpc>
            </a:pPr>
            <a:r>
              <a:rPr lang="en-US" sz="1935">
                <a:solidFill>
                  <a:srgbClr val="35393F"/>
                </a:solidFill>
                <a:latin typeface="Barlow Bold"/>
                <a:ea typeface="Barlow Bold"/>
                <a:cs typeface="Barlow Bold"/>
                <a:sym typeface="Barlow Bold"/>
              </a:rPr>
              <a:t>and the attacker phishes the one-time password.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7866793" y="13878288"/>
            <a:ext cx="10506075" cy="3729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0"/>
              </a:lnSpc>
            </a:pPr>
            <a:r>
              <a:rPr lang="en-US" sz="2193">
                <a:solidFill>
                  <a:srgbClr val="35393F"/>
                </a:solidFill>
                <a:latin typeface="Barlow Bold"/>
                <a:ea typeface="Barlow Bold"/>
                <a:cs typeface="Barlow Bold"/>
                <a:sym typeface="Barlow Bold"/>
              </a:rPr>
              <a:t>This attack bypasses strong security by forcing a downgrade to a vulnerable method.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26212800" cy="14296898"/>
          </a:xfrm>
          <a:custGeom>
            <a:avLst/>
            <a:gdLst/>
            <a:ahLst/>
            <a:cxnLst/>
            <a:rect r="r" b="b" t="t" l="l"/>
            <a:pathLst>
              <a:path h="14296898" w="26212800">
                <a:moveTo>
                  <a:pt x="0" y="0"/>
                </a:moveTo>
                <a:lnTo>
                  <a:pt x="26212800" y="0"/>
                </a:lnTo>
                <a:lnTo>
                  <a:pt x="26212800" y="14296898"/>
                </a:lnTo>
                <a:lnTo>
                  <a:pt x="0" y="142968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363322" y="350645"/>
            <a:ext cx="17811750" cy="1112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36"/>
              </a:lnSpc>
            </a:pPr>
            <a:r>
              <a:rPr lang="en-US" sz="6454">
                <a:solidFill>
                  <a:srgbClr val="1C1D29"/>
                </a:solidFill>
                <a:latin typeface="Barlow Bold"/>
                <a:ea typeface="Barlow Bold"/>
                <a:cs typeface="Barlow Bold"/>
                <a:sym typeface="Barlow Bold"/>
              </a:rPr>
              <a:t>Ransomware Evolution: The Extortion-Only Pivot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209486" y="3068406"/>
            <a:ext cx="4286250" cy="16292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87"/>
              </a:lnSpc>
            </a:pPr>
            <a:r>
              <a:rPr lang="en-US" sz="3575">
                <a:solidFill>
                  <a:srgbClr val="1C1D29"/>
                </a:solidFill>
                <a:latin typeface="Barlow Bold"/>
                <a:ea typeface="Barlow Bold"/>
                <a:cs typeface="Barlow Bold"/>
                <a:sym typeface="Barlow Bold"/>
              </a:rPr>
              <a:t>2023 Model:</a:t>
            </a:r>
          </a:p>
          <a:p>
            <a:pPr algn="ctr">
              <a:lnSpc>
                <a:spcPts val="4287"/>
              </a:lnSpc>
            </a:pPr>
            <a:r>
              <a:rPr lang="en-US" sz="3575">
                <a:solidFill>
                  <a:srgbClr val="1C1D29"/>
                </a:solidFill>
                <a:latin typeface="Barlow Bold"/>
                <a:ea typeface="Barlow Bold"/>
                <a:cs typeface="Barlow Bold"/>
                <a:sym typeface="Barlow Bold"/>
              </a:rPr>
              <a:t>"Lock &amp; Key"</a:t>
            </a:r>
          </a:p>
          <a:p>
            <a:pPr algn="ctr">
              <a:lnSpc>
                <a:spcPts val="4287"/>
              </a:lnSpc>
            </a:pPr>
            <a:r>
              <a:rPr lang="en-US" sz="3575">
                <a:solidFill>
                  <a:srgbClr val="1C1D29"/>
                </a:solidFill>
                <a:latin typeface="Barlow Bold"/>
                <a:ea typeface="Barlow Bold"/>
                <a:cs typeface="Barlow Bold"/>
                <a:sym typeface="Barlow Bold"/>
              </a:rPr>
              <a:t>(Encryption focused)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825174" y="3629055"/>
            <a:ext cx="3448050" cy="679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05"/>
              </a:lnSpc>
            </a:pPr>
            <a:r>
              <a:rPr lang="en-US" sz="4004">
                <a:solidFill>
                  <a:srgbClr val="1C1D29"/>
                </a:solidFill>
                <a:latin typeface="Barlow Bold"/>
                <a:ea typeface="Barlow Bold"/>
                <a:cs typeface="Barlow Bold"/>
                <a:sym typeface="Barlow Bold"/>
              </a:rPr>
              <a:t>Tripled Victims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382977" y="5173257"/>
            <a:ext cx="3381375" cy="995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33"/>
              </a:lnSpc>
            </a:pPr>
            <a:r>
              <a:rPr lang="en-US" sz="5809">
                <a:solidFill>
                  <a:srgbClr val="F7F6F1"/>
                </a:solidFill>
                <a:latin typeface="Barlow Bold"/>
                <a:ea typeface="Barlow Bold"/>
                <a:cs typeface="Barlow Bold"/>
                <a:sym typeface="Barlow Bold"/>
              </a:rPr>
              <a:t>12% SHIFT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268226" y="6775767"/>
            <a:ext cx="1562100" cy="7974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91"/>
              </a:lnSpc>
            </a:pPr>
            <a:r>
              <a:rPr lang="en-US" sz="2641">
                <a:solidFill>
                  <a:srgbClr val="1C1D29"/>
                </a:solidFill>
                <a:latin typeface="Barlow Bold"/>
                <a:ea typeface="Barlow Bold"/>
                <a:cs typeface="Barlow Bold"/>
                <a:sym typeface="Barlow Bold"/>
              </a:rPr>
              <a:t>Data</a:t>
            </a:r>
          </a:p>
          <a:p>
            <a:pPr algn="ctr">
              <a:lnSpc>
                <a:spcPts val="3191"/>
              </a:lnSpc>
            </a:pPr>
            <a:r>
              <a:rPr lang="en-US" sz="2641">
                <a:solidFill>
                  <a:srgbClr val="1C1D29"/>
                </a:solidFill>
                <a:latin typeface="Barlow Bold"/>
                <a:ea typeface="Barlow Bold"/>
                <a:cs typeface="Barlow Bold"/>
                <a:sym typeface="Barlow Bold"/>
              </a:rPr>
              <a:t>Encrypted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8787291" y="3060654"/>
            <a:ext cx="4457700" cy="15720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95"/>
              </a:lnSpc>
            </a:pPr>
            <a:r>
              <a:rPr lang="en-US" sz="2969">
                <a:solidFill>
                  <a:srgbClr val="1C1D29"/>
                </a:solidFill>
                <a:latin typeface="Barlow Bold"/>
                <a:ea typeface="Barlow Bold"/>
                <a:cs typeface="Barlow Bold"/>
                <a:sym typeface="Barlow Bold"/>
              </a:rPr>
              <a:t>2025 Model:</a:t>
            </a:r>
          </a:p>
          <a:p>
            <a:pPr algn="ctr">
              <a:lnSpc>
                <a:spcPts val="3895"/>
              </a:lnSpc>
            </a:pPr>
            <a:r>
              <a:rPr lang="en-US" sz="2969">
                <a:solidFill>
                  <a:srgbClr val="1C1D29"/>
                </a:solidFill>
                <a:latin typeface="Barlow Bold"/>
                <a:ea typeface="Barlow Bold"/>
                <a:cs typeface="Barlow Bold"/>
                <a:sym typeface="Barlow Bold"/>
              </a:rPr>
              <a:t>"Steal &amp; Shame"</a:t>
            </a:r>
          </a:p>
          <a:p>
            <a:pPr algn="ctr">
              <a:lnSpc>
                <a:spcPts val="4813"/>
              </a:lnSpc>
            </a:pPr>
            <a:r>
              <a:rPr lang="en-US" sz="3668" spc="106">
                <a:solidFill>
                  <a:srgbClr val="1C1D29"/>
                </a:solidFill>
                <a:latin typeface="Roboto"/>
                <a:ea typeface="Roboto"/>
                <a:cs typeface="Roboto"/>
                <a:sym typeface="Roboto"/>
              </a:rPr>
              <a:t>(Data Leak focused)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2570866" y="6774234"/>
            <a:ext cx="561975" cy="347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91"/>
              </a:lnSpc>
            </a:pPr>
            <a:r>
              <a:rPr lang="en-US" sz="2065">
                <a:solidFill>
                  <a:srgbClr val="1C1D29"/>
                </a:solidFill>
                <a:latin typeface="Barlow Bold"/>
                <a:ea typeface="Barlow Bold"/>
                <a:cs typeface="Barlow Bold"/>
                <a:sym typeface="Barlow Bold"/>
              </a:rPr>
              <a:t>Data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2372500" y="7174604"/>
            <a:ext cx="942975" cy="372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2"/>
              </a:lnSpc>
            </a:pPr>
            <a:r>
              <a:rPr lang="en-US" sz="2194">
                <a:solidFill>
                  <a:srgbClr val="1C1D29"/>
                </a:solidFill>
                <a:latin typeface="Barlow Bold"/>
                <a:ea typeface="Barlow Bold"/>
                <a:cs typeface="Barlow Bold"/>
                <a:sym typeface="Barlow Bold"/>
              </a:rPr>
              <a:t>Leaked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099458" y="8758334"/>
            <a:ext cx="9915525" cy="8216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87"/>
              </a:lnSpc>
            </a:pPr>
            <a:r>
              <a:rPr lang="en-US" sz="4776">
                <a:solidFill>
                  <a:srgbClr val="1C1D29"/>
                </a:solidFill>
                <a:latin typeface="Barlow Bold"/>
                <a:ea typeface="Barlow Bold"/>
                <a:cs typeface="Barlow Bold"/>
                <a:sym typeface="Barlow Bold"/>
              </a:rPr>
              <a:t>A THREAT ANALYSIS &amp; ESCALATION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209486" y="9618082"/>
            <a:ext cx="20119421" cy="32138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36"/>
              </a:lnSpc>
            </a:pPr>
            <a:r>
              <a:rPr lang="en-US" sz="3872">
                <a:solidFill>
                  <a:srgbClr val="1C1D29"/>
                </a:solidFill>
                <a:latin typeface="Barlow Bold"/>
                <a:ea typeface="Barlow Bold"/>
                <a:cs typeface="Barlow Bold"/>
                <a:sym typeface="Barlow Bold"/>
              </a:rPr>
              <a:t>The Pivot: Attacker focus shifted from encryption to data leakage due to improved backups;</a:t>
            </a:r>
          </a:p>
          <a:p>
            <a:pPr algn="l">
              <a:lnSpc>
                <a:spcPts val="5140"/>
              </a:lnSpc>
            </a:pPr>
            <a:r>
              <a:rPr lang="en-US" sz="3801">
                <a:solidFill>
                  <a:srgbClr val="1C1D29"/>
                </a:solidFill>
                <a:latin typeface="Barlow Bold"/>
                <a:ea typeface="Barlow Bold"/>
                <a:cs typeface="Barlow Bold"/>
                <a:sym typeface="Barlow Bold"/>
              </a:rPr>
              <a:t>extortion-only attacks tripled to 12% of cases.</a:t>
            </a:r>
          </a:p>
          <a:p>
            <a:pPr algn="l">
              <a:lnSpc>
                <a:spcPts val="5140"/>
              </a:lnSpc>
            </a:pPr>
            <a:r>
              <a:rPr lang="en-US" sz="3801">
                <a:solidFill>
                  <a:srgbClr val="1C1D29"/>
                </a:solidFill>
                <a:latin typeface="Barlow Bold"/>
                <a:ea typeface="Barlow Bold"/>
                <a:cs typeface="Barlow Bold"/>
                <a:sym typeface="Barlow Bold"/>
              </a:rPr>
              <a:t>The Hunter: Akira group targeted 34 financial organizations in Europe.</a:t>
            </a:r>
          </a:p>
          <a:p>
            <a:pPr algn="l">
              <a:lnSpc>
                <a:spcPts val="5140"/>
              </a:lnSpc>
            </a:pPr>
            <a:r>
              <a:rPr lang="en-US" sz="3801">
                <a:solidFill>
                  <a:srgbClr val="1C1D29"/>
                </a:solidFill>
                <a:latin typeface="Barlow Bold"/>
                <a:ea typeface="Barlow Bold"/>
                <a:cs typeface="Barlow Bold"/>
                <a:sym typeface="Barlow Bold"/>
              </a:rPr>
              <a:t>The Escalation: Groups like Qilin employ "Scorched Earth" tactics, exfiltrating sensitive data</a:t>
            </a:r>
          </a:p>
          <a:p>
            <a:pPr algn="l">
              <a:lnSpc>
                <a:spcPts val="4887"/>
              </a:lnSpc>
            </a:pPr>
            <a:r>
              <a:rPr lang="en-US" sz="3614">
                <a:solidFill>
                  <a:srgbClr val="1C1D29"/>
                </a:solidFill>
                <a:latin typeface="Barlow Bold"/>
                <a:ea typeface="Barlow Bold"/>
                <a:cs typeface="Barlow Bold"/>
                <a:sym typeface="Barlow Bold"/>
              </a:rPr>
              <a:t>and then destroying servers to maximize pressure.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26223271" cy="14630400"/>
          </a:xfrm>
          <a:custGeom>
            <a:avLst/>
            <a:gdLst/>
            <a:ahLst/>
            <a:cxnLst/>
            <a:rect r="r" b="b" t="t" l="l"/>
            <a:pathLst>
              <a:path h="14630400" w="26223271">
                <a:moveTo>
                  <a:pt x="0" y="0"/>
                </a:moveTo>
                <a:lnTo>
                  <a:pt x="26223271" y="0"/>
                </a:lnTo>
                <a:lnTo>
                  <a:pt x="26223271" y="14630400"/>
                </a:lnTo>
                <a:lnTo>
                  <a:pt x="0" y="146304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424135" y="409969"/>
            <a:ext cx="15325725" cy="970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46"/>
              </a:lnSpc>
            </a:pPr>
            <a:r>
              <a:rPr lang="en-US" sz="5676">
                <a:solidFill>
                  <a:srgbClr val="132536"/>
                </a:solidFill>
                <a:latin typeface="Barlow Bold"/>
                <a:ea typeface="Barlow Bold"/>
                <a:cs typeface="Barlow Bold"/>
                <a:sym typeface="Barlow Bold"/>
              </a:rPr>
              <a:t>Indirect Risk: The Credential Stuffing Contagion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905274" y="1794177"/>
            <a:ext cx="3286125" cy="4488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12"/>
              </a:lnSpc>
            </a:pPr>
            <a:r>
              <a:rPr lang="en-US" sz="2580">
                <a:solidFill>
                  <a:srgbClr val="191918"/>
                </a:solidFill>
                <a:latin typeface="Barlow Bold"/>
                <a:ea typeface="Barlow Bold"/>
                <a:cs typeface="Barlow Bold"/>
                <a:sym typeface="Barlow Bold"/>
              </a:rPr>
              <a:t>1. Client Sector Breach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1571246" y="1769602"/>
            <a:ext cx="3048000" cy="4803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73"/>
              </a:lnSpc>
            </a:pPr>
            <a:r>
              <a:rPr lang="en-US" sz="2838">
                <a:solidFill>
                  <a:srgbClr val="191918"/>
                </a:solidFill>
                <a:latin typeface="Barlow Bold"/>
                <a:ea typeface="Barlow Bold"/>
                <a:cs typeface="Barlow Bold"/>
                <a:sym typeface="Barlow Bold"/>
              </a:rPr>
              <a:t>2. Credential Dump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8771164" y="1751885"/>
            <a:ext cx="5676900" cy="530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34"/>
              </a:lnSpc>
            </a:pPr>
            <a:r>
              <a:rPr lang="en-US" sz="3096">
                <a:solidFill>
                  <a:srgbClr val="191918"/>
                </a:solidFill>
                <a:latin typeface="Barlow Bold"/>
                <a:ea typeface="Barlow Bold"/>
                <a:cs typeface="Barlow Bold"/>
                <a:sym typeface="Barlow Bold"/>
              </a:rPr>
              <a:t>3. Bank Account Takeover (ATO)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837385" y="7167136"/>
            <a:ext cx="2809875" cy="1512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5"/>
              </a:lnSpc>
            </a:pPr>
            <a:r>
              <a:rPr lang="en-US" sz="2064">
                <a:solidFill>
                  <a:srgbClr val="2B2A29"/>
                </a:solidFill>
                <a:latin typeface="Barlow Bold"/>
                <a:ea typeface="Barlow Bold"/>
                <a:cs typeface="Barlow Bold"/>
                <a:sym typeface="Barlow Bold"/>
              </a:rPr>
              <a:t>Stolen username and</a:t>
            </a:r>
          </a:p>
          <a:p>
            <a:pPr algn="ctr">
              <a:lnSpc>
                <a:spcPts val="2805"/>
              </a:lnSpc>
            </a:pPr>
            <a:r>
              <a:rPr lang="en-US" sz="2064">
                <a:solidFill>
                  <a:srgbClr val="2B2A29"/>
                </a:solidFill>
                <a:latin typeface="Barlow Bold"/>
                <a:ea typeface="Barlow Bold"/>
                <a:cs typeface="Barlow Bold"/>
                <a:sym typeface="Barlow Bold"/>
              </a:rPr>
              <a:t>password combinations</a:t>
            </a:r>
          </a:p>
          <a:p>
            <a:pPr algn="ctr">
              <a:lnSpc>
                <a:spcPts val="2629"/>
              </a:lnSpc>
            </a:pPr>
            <a:r>
              <a:rPr lang="en-US" sz="1935">
                <a:solidFill>
                  <a:srgbClr val="2B2A29"/>
                </a:solidFill>
                <a:latin typeface="Kollektif"/>
                <a:ea typeface="Kollektif"/>
                <a:cs typeface="Kollektif"/>
                <a:sym typeface="Kollektif"/>
              </a:rPr>
              <a:t>are sold or shared on the</a:t>
            </a:r>
          </a:p>
          <a:p>
            <a:pPr algn="ctr">
              <a:lnSpc>
                <a:spcPts val="3891"/>
              </a:lnSpc>
            </a:pPr>
            <a:r>
              <a:rPr lang="en-US" sz="2863" spc="77">
                <a:solidFill>
                  <a:srgbClr val="2B2A29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dark web.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213105" y="9667747"/>
            <a:ext cx="4714875" cy="3982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50"/>
              </a:lnSpc>
            </a:pPr>
            <a:r>
              <a:rPr lang="en-US" sz="2322">
                <a:solidFill>
                  <a:srgbClr val="2B2A29"/>
                </a:solidFill>
                <a:latin typeface="Barlow Bold"/>
                <a:ea typeface="Barlow Bold"/>
                <a:cs typeface="Barlow Bold"/>
                <a:sym typeface="Barlow Bold"/>
              </a:rPr>
              <a:t>The Mechanism: Credential Stuffing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556069" y="8449411"/>
            <a:ext cx="5143500" cy="1946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11"/>
              </a:lnSpc>
            </a:pPr>
            <a:r>
              <a:rPr lang="en-US" sz="2107">
                <a:solidFill>
                  <a:srgbClr val="2B2A29"/>
                </a:solidFill>
                <a:latin typeface="Barlow Bold"/>
                <a:ea typeface="Barlow Bold"/>
                <a:cs typeface="Barlow Bold"/>
                <a:sym typeface="Barlow Bold"/>
              </a:rPr>
              <a:t>Retail: The Source of "Dirty</a:t>
            </a:r>
          </a:p>
          <a:p>
            <a:pPr algn="l">
              <a:lnSpc>
                <a:spcPts val="2911"/>
              </a:lnSpc>
            </a:pPr>
            <a:r>
              <a:rPr lang="en-US" sz="2107">
                <a:solidFill>
                  <a:srgbClr val="2B2A29"/>
                </a:solidFill>
                <a:latin typeface="Barlow Bold"/>
                <a:ea typeface="Barlow Bold"/>
                <a:cs typeface="Barlow Bold"/>
                <a:sym typeface="Barlow Bold"/>
              </a:rPr>
              <a:t>Credentials"</a:t>
            </a:r>
          </a:p>
          <a:p>
            <a:pPr algn="l">
              <a:lnSpc>
                <a:spcPts val="2852"/>
              </a:lnSpc>
            </a:pPr>
            <a:r>
              <a:rPr lang="en-US" sz="2064">
                <a:solidFill>
                  <a:srgbClr val="2B2A29"/>
                </a:solidFill>
                <a:latin typeface="Kollektif"/>
                <a:ea typeface="Kollektif"/>
                <a:cs typeface="Kollektif"/>
                <a:sym typeface="Kollektif"/>
              </a:rPr>
              <a:t>Attacks like the North Face breach</a:t>
            </a:r>
          </a:p>
          <a:p>
            <a:pPr algn="l">
              <a:lnSpc>
                <a:spcPts val="3473"/>
              </a:lnSpc>
            </a:pPr>
            <a:r>
              <a:rPr lang="en-US" sz="2513">
                <a:solidFill>
                  <a:srgbClr val="2B2A29"/>
                </a:solidFill>
                <a:latin typeface="Barlow Bold"/>
                <a:ea typeface="Barlow Bold"/>
                <a:cs typeface="Barlow Bold"/>
                <a:sym typeface="Barlow Bold"/>
              </a:rPr>
              <a:t>and Scattered Spider's UK campaign</a:t>
            </a:r>
          </a:p>
          <a:p>
            <a:pPr algn="l">
              <a:lnSpc>
                <a:spcPts val="3473"/>
              </a:lnSpc>
            </a:pPr>
            <a:r>
              <a:rPr lang="en-US" sz="2513">
                <a:solidFill>
                  <a:srgbClr val="2B2A29"/>
                </a:solidFill>
                <a:latin typeface="Barlow Bold"/>
                <a:ea typeface="Barlow Bold"/>
                <a:cs typeface="Barlow Bold"/>
                <a:sym typeface="Barlow Bold"/>
              </a:rPr>
              <a:t>harvest loyalty program logins.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556531" y="11157210"/>
            <a:ext cx="5276850" cy="14885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84"/>
              </a:lnSpc>
            </a:pPr>
            <a:r>
              <a:rPr lang="en-US" sz="2257">
                <a:solidFill>
                  <a:srgbClr val="2B2A29"/>
                </a:solidFill>
                <a:latin typeface="Barlow Bold"/>
                <a:ea typeface="Barlow Bold"/>
                <a:cs typeface="Barlow Bold"/>
                <a:sym typeface="Barlow Bold"/>
              </a:rPr>
              <a:t>Healthcare: The Full Identity Kit for Fraud</a:t>
            </a:r>
          </a:p>
          <a:p>
            <a:pPr algn="l">
              <a:lnSpc>
                <a:spcPts val="2984"/>
              </a:lnSpc>
            </a:pPr>
            <a:r>
              <a:rPr lang="en-US" sz="2257">
                <a:solidFill>
                  <a:srgbClr val="2B2A29"/>
                </a:solidFill>
                <a:latin typeface="Barlow Bold"/>
                <a:ea typeface="Barlow Bold"/>
                <a:cs typeface="Barlow Bold"/>
                <a:sym typeface="Barlow Bold"/>
              </a:rPr>
              <a:t>With 100% of hacked medical records</a:t>
            </a:r>
          </a:p>
          <a:p>
            <a:pPr algn="l">
              <a:lnSpc>
                <a:spcPts val="2984"/>
              </a:lnSpc>
            </a:pPr>
            <a:r>
              <a:rPr lang="en-US" sz="2257">
                <a:solidFill>
                  <a:srgbClr val="2B2A29"/>
                </a:solidFill>
                <a:latin typeface="Barlow Bold"/>
                <a:ea typeface="Barlow Bold"/>
                <a:cs typeface="Barlow Bold"/>
                <a:sym typeface="Barlow Bold"/>
              </a:rPr>
              <a:t>in 2025 being unencrypted, fraudsters</a:t>
            </a:r>
          </a:p>
          <a:p>
            <a:pPr algn="l">
              <a:lnSpc>
                <a:spcPts val="3069"/>
              </a:lnSpc>
            </a:pPr>
            <a:r>
              <a:rPr lang="en-US" sz="2322">
                <a:solidFill>
                  <a:srgbClr val="2B2A29"/>
                </a:solidFill>
                <a:latin typeface="Kollektif"/>
                <a:ea typeface="Kollektif"/>
                <a:cs typeface="Kollektif"/>
                <a:sym typeface="Kollektif"/>
              </a:rPr>
              <a:t>gain the PII needed for PIN resets.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729386" y="13423896"/>
            <a:ext cx="20764500" cy="8024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574">
                <a:solidFill>
                  <a:srgbClr val="2B2A29"/>
                </a:solidFill>
                <a:latin typeface="Barlow Bold"/>
                <a:ea typeface="Barlow Bold"/>
                <a:cs typeface="Barlow Bold"/>
                <a:sym typeface="Barlow Bold"/>
              </a:rPr>
              <a:t>Breaches in non-financial sectors like Retail and Healthcare create a direct threat to our bank. Attackers steal customer credentials from these</a:t>
            </a:r>
          </a:p>
          <a:p>
            <a:pPr algn="ctr">
              <a:lnSpc>
                <a:spcPts val="3220"/>
              </a:lnSpc>
            </a:pPr>
            <a:r>
              <a:rPr lang="en-US" sz="2574">
                <a:solidFill>
                  <a:srgbClr val="2B2A29"/>
                </a:solidFill>
                <a:latin typeface="Barlow Bold"/>
                <a:ea typeface="Barlow Bold"/>
                <a:cs typeface="Barlow Bold"/>
                <a:sym typeface="Barlow Bold"/>
              </a:rPr>
              <a:t>weakly-defended sectors and use them to launch automated attacks against high-value banking portals, leading to account takeovers.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681030" y="12000753"/>
            <a:ext cx="6057900" cy="6958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09"/>
              </a:lnSpc>
            </a:pPr>
            <a:r>
              <a:rPr lang="en-US" sz="2323">
                <a:solidFill>
                  <a:srgbClr val="2B2A29"/>
                </a:solidFill>
                <a:latin typeface="Barlow Bold"/>
                <a:ea typeface="Barlow Bold"/>
                <a:cs typeface="Barlow Bold"/>
                <a:sym typeface="Barlow Bold"/>
              </a:rPr>
              <a:t>This primary vector exploits that 60% of users</a:t>
            </a:r>
          </a:p>
          <a:p>
            <a:pPr algn="ctr">
              <a:lnSpc>
                <a:spcPts val="2709"/>
              </a:lnSpc>
            </a:pPr>
            <a:r>
              <a:rPr lang="en-US" sz="2323">
                <a:solidFill>
                  <a:srgbClr val="2B2A29"/>
                </a:solidFill>
                <a:latin typeface="Barlow Bold"/>
                <a:ea typeface="Barlow Bold"/>
                <a:cs typeface="Barlow Bold"/>
                <a:sym typeface="Barlow Bold"/>
              </a:rPr>
              <a:t>reuse passwords across different services.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9655183" y="10662944"/>
            <a:ext cx="4400550" cy="10285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49"/>
              </a:lnSpc>
            </a:pPr>
            <a:r>
              <a:rPr lang="en-US" sz="2064">
                <a:solidFill>
                  <a:srgbClr val="2B2A29"/>
                </a:solidFill>
                <a:latin typeface="Kollektif"/>
                <a:ea typeface="Kollektif"/>
                <a:cs typeface="Kollektif"/>
                <a:sym typeface="Kollektif"/>
              </a:rPr>
              <a:t>Automated attacks use these stolen</a:t>
            </a:r>
          </a:p>
          <a:p>
            <a:pPr algn="ctr">
              <a:lnSpc>
                <a:spcPts val="2809"/>
              </a:lnSpc>
            </a:pPr>
            <a:r>
              <a:rPr lang="en-US" sz="2274">
                <a:solidFill>
                  <a:srgbClr val="2B2A29"/>
                </a:solidFill>
                <a:latin typeface="Barlow Bold"/>
                <a:ea typeface="Barlow Bold"/>
                <a:cs typeface="Barlow Bold"/>
                <a:sym typeface="Barlow Bold"/>
              </a:rPr>
              <a:t>credentials to fraudulently access</a:t>
            </a:r>
          </a:p>
          <a:p>
            <a:pPr algn="ctr">
              <a:lnSpc>
                <a:spcPts val="2809"/>
              </a:lnSpc>
            </a:pPr>
            <a:r>
              <a:rPr lang="en-US" sz="2274">
                <a:solidFill>
                  <a:srgbClr val="2B2A29"/>
                </a:solidFill>
                <a:latin typeface="Barlow Bold"/>
                <a:ea typeface="Barlow Bold"/>
                <a:cs typeface="Barlow Bold"/>
                <a:sym typeface="Barlow Bold"/>
              </a:rPr>
              <a:t>our customers' bank accounts.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415985" y="5868061"/>
            <a:ext cx="3838575" cy="14564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20"/>
              </a:lnSpc>
            </a:pPr>
            <a:r>
              <a:rPr lang="en-US" sz="2365">
                <a:solidFill>
                  <a:srgbClr val="292625"/>
                </a:solidFill>
                <a:latin typeface="Kollektif"/>
                <a:ea typeface="Kollektif"/>
                <a:cs typeface="Kollektif"/>
                <a:sym typeface="Kollektif"/>
              </a:rPr>
              <a:t>Threat actors target retailers</a:t>
            </a:r>
          </a:p>
          <a:p>
            <a:pPr algn="ctr">
              <a:lnSpc>
                <a:spcPts val="2920"/>
              </a:lnSpc>
            </a:pPr>
            <a:r>
              <a:rPr lang="en-US" sz="2365">
                <a:solidFill>
                  <a:srgbClr val="292625"/>
                </a:solidFill>
                <a:latin typeface="Kollektif"/>
                <a:ea typeface="Kollektif"/>
                <a:cs typeface="Kollektif"/>
                <a:sym typeface="Kollektif"/>
              </a:rPr>
              <a:t>and healthcare providers to</a:t>
            </a:r>
          </a:p>
          <a:p>
            <a:pPr algn="ctr">
              <a:lnSpc>
                <a:spcPts val="2920"/>
              </a:lnSpc>
            </a:pPr>
            <a:r>
              <a:rPr lang="en-US" sz="2365">
                <a:solidFill>
                  <a:srgbClr val="292625"/>
                </a:solidFill>
                <a:latin typeface="Kollektif"/>
                <a:ea typeface="Kollektif"/>
                <a:cs typeface="Kollektif"/>
                <a:sym typeface="Kollektif"/>
              </a:rPr>
              <a:t>steal mass quantities of</a:t>
            </a:r>
          </a:p>
          <a:p>
            <a:pPr algn="ctr">
              <a:lnSpc>
                <a:spcPts val="2867"/>
              </a:lnSpc>
            </a:pPr>
            <a:r>
              <a:rPr lang="en-US" sz="2322">
                <a:solidFill>
                  <a:srgbClr val="292625"/>
                </a:solidFill>
                <a:latin typeface="Kollektif"/>
                <a:ea typeface="Kollektif"/>
                <a:cs typeface="Kollektif"/>
                <a:sym typeface="Kollektif"/>
              </a:rPr>
              <a:t>user credentials.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DAG90k9mLsE</dc:identifier>
  <dcterms:modified xsi:type="dcterms:W3CDTF">2011-08-01T06:04:30Z</dcterms:modified>
  <cp:revision>1</cp:revision>
  <dc:title>FY2025 Executive Intelligence Summary: From Elevated Risk to Direct Confrontation The New Battlefield: Blurring Lines Between Crime &amp; Conflict</dc:title>
</cp:coreProperties>
</file>

<file path=docProps/thumbnail.jpeg>
</file>